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</p:embeddedFont>
    <p:embeddedFont>
      <p:font typeface="Montserrat Bold" panose="020B0604020202020204" charset="0"/>
      <p:regular r:id="rId20"/>
    </p:embeddedFont>
    <p:embeddedFont>
      <p:font typeface="Montserrat Semi-Bold" panose="020B0604020202020204" charset="0"/>
      <p:regular r:id="rId21"/>
    </p:embeddedFont>
    <p:embeddedFont>
      <p:font typeface="Open Sans" panose="020B0604020202020204" charset="0"/>
      <p:regular r:id="rId22"/>
    </p:embeddedFont>
    <p:embeddedFont>
      <p:font typeface="Open Sans Bold" panose="020B0604020202020204" charset="0"/>
      <p:regular r:id="rId23"/>
    </p:embeddedFont>
    <p:embeddedFont>
      <p:font typeface="Pattanakarn Expanded" panose="020B0604020202020204" charset="-34"/>
      <p:regular r:id="rId24"/>
    </p:embeddedFont>
    <p:embeddedFont>
      <p:font typeface="Pattanakarn Expanded Bold" panose="020B0604020202020204" charset="-34"/>
      <p:regular r:id="rId25"/>
    </p:embeddedFont>
    <p:embeddedFont>
      <p:font typeface="Pattanakarn Expanded Semi-Bold" panose="020B0604020202020204" charset="-3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2184" y="-1643536"/>
            <a:ext cx="3287073" cy="3287073"/>
          </a:xfrm>
          <a:custGeom>
            <a:avLst/>
            <a:gdLst/>
            <a:ahLst/>
            <a:cxnLst/>
            <a:rect l="l" t="t" r="r" b="b"/>
            <a:pathLst>
              <a:path w="3287073" h="3287073">
                <a:moveTo>
                  <a:pt x="0" y="0"/>
                </a:moveTo>
                <a:lnTo>
                  <a:pt x="3287073" y="0"/>
                </a:lnTo>
                <a:lnTo>
                  <a:pt x="3287073" y="3287072"/>
                </a:lnTo>
                <a:lnTo>
                  <a:pt x="0" y="3287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999425" y="715417"/>
            <a:ext cx="1115208" cy="1115208"/>
          </a:xfrm>
          <a:custGeom>
            <a:avLst/>
            <a:gdLst/>
            <a:ahLst/>
            <a:cxnLst/>
            <a:rect l="l" t="t" r="r" b="b"/>
            <a:pathLst>
              <a:path w="1115208" h="1115208">
                <a:moveTo>
                  <a:pt x="0" y="0"/>
                </a:moveTo>
                <a:lnTo>
                  <a:pt x="1115208" y="0"/>
                </a:lnTo>
                <a:lnTo>
                  <a:pt x="1115208" y="1115209"/>
                </a:lnTo>
                <a:lnTo>
                  <a:pt x="0" y="1115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135570" y="8662328"/>
            <a:ext cx="2949126" cy="2949126"/>
          </a:xfrm>
          <a:custGeom>
            <a:avLst/>
            <a:gdLst/>
            <a:ahLst/>
            <a:cxnLst/>
            <a:rect l="l" t="t" r="r" b="b"/>
            <a:pathLst>
              <a:path w="2949126" h="2949126">
                <a:moveTo>
                  <a:pt x="0" y="0"/>
                </a:moveTo>
                <a:lnTo>
                  <a:pt x="2949126" y="0"/>
                </a:lnTo>
                <a:lnTo>
                  <a:pt x="2949126" y="2949126"/>
                </a:lnTo>
                <a:lnTo>
                  <a:pt x="0" y="2949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148762" y="2306429"/>
            <a:ext cx="8864016" cy="5743698"/>
          </a:xfrm>
          <a:custGeom>
            <a:avLst/>
            <a:gdLst/>
            <a:ahLst/>
            <a:cxnLst/>
            <a:rect l="l" t="t" r="r" b="b"/>
            <a:pathLst>
              <a:path w="8864016" h="5743698">
                <a:moveTo>
                  <a:pt x="0" y="0"/>
                </a:moveTo>
                <a:lnTo>
                  <a:pt x="8864017" y="0"/>
                </a:lnTo>
                <a:lnTo>
                  <a:pt x="8864017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6" name="TextBox 6"/>
          <p:cNvSpPr txBox="1"/>
          <p:nvPr/>
        </p:nvSpPr>
        <p:spPr>
          <a:xfrm>
            <a:off x="1304889" y="-108833"/>
            <a:ext cx="7694536" cy="434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4"/>
              </a:lnSpc>
            </a:pPr>
            <a:endParaRPr lang="en-US" sz="8052" spc="-523" dirty="0">
              <a:solidFill>
                <a:srgbClr val="091B4B"/>
              </a:solidFill>
              <a:latin typeface="Pattanakarn Expanded Bold"/>
            </a:endParaRPr>
          </a:p>
          <a:p>
            <a:pPr algn="ctr">
              <a:lnSpc>
                <a:spcPts val="8374"/>
              </a:lnSpc>
            </a:pPr>
            <a:r>
              <a:rPr lang="en-US" sz="8052" spc="-523" dirty="0" err="1">
                <a:solidFill>
                  <a:srgbClr val="091B4B"/>
                </a:solidFill>
                <a:latin typeface="Pattanakarn Expanded Bold"/>
              </a:rPr>
              <a:t>Inteligencia</a:t>
            </a:r>
            <a:endParaRPr lang="en-US" sz="8052" spc="-523" dirty="0">
              <a:solidFill>
                <a:srgbClr val="091B4B"/>
              </a:solidFill>
              <a:latin typeface="Pattanakarn Expanded Bold"/>
            </a:endParaRPr>
          </a:p>
          <a:p>
            <a:pPr algn="ctr">
              <a:lnSpc>
                <a:spcPts val="8374"/>
              </a:lnSpc>
            </a:pPr>
            <a:r>
              <a:rPr lang="en-US" sz="8052" spc="-523" dirty="0">
                <a:solidFill>
                  <a:srgbClr val="091B4B"/>
                </a:solidFill>
                <a:latin typeface="Pattanakarn Expanded Bold"/>
              </a:rPr>
              <a:t>Artificial Aplicada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4837" y="3968594"/>
            <a:ext cx="7204400" cy="268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3830" spc="160">
                <a:solidFill>
                  <a:srgbClr val="000000"/>
                </a:solidFill>
                <a:latin typeface="Montserrat Bold"/>
              </a:rPr>
              <a:t>Diagnóstico de Fallas en Rodamientos con el Dataset HUST Bearing</a:t>
            </a:r>
          </a:p>
          <a:p>
            <a:pPr algn="ctr">
              <a:lnSpc>
                <a:spcPts val="5363"/>
              </a:lnSpc>
            </a:pPr>
            <a:endParaRPr lang="en-US" sz="3830" spc="16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39238" y="4123183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6827780"/>
            <a:ext cx="3176290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91B4B"/>
                </a:solidFill>
                <a:latin typeface="Open Sans Bold"/>
              </a:rPr>
              <a:t>Integrantes:</a:t>
            </a:r>
          </a:p>
          <a:p>
            <a:pPr algn="ctr">
              <a:lnSpc>
                <a:spcPts val="5740"/>
              </a:lnSpc>
            </a:pPr>
            <a:endParaRPr lang="en-US" sz="4100">
              <a:solidFill>
                <a:srgbClr val="091B4B"/>
              </a:solidFill>
              <a:latin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49957" y="7530110"/>
            <a:ext cx="2435723" cy="142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>
                <a:solidFill>
                  <a:srgbClr val="000000"/>
                </a:solidFill>
                <a:latin typeface="Pattanakarn Expanded"/>
              </a:rPr>
              <a:t>Adolfo Benítez</a:t>
            </a:r>
          </a:p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>
                <a:solidFill>
                  <a:srgbClr val="000000"/>
                </a:solidFill>
                <a:latin typeface="Pattanakarn Expanded"/>
              </a:rPr>
              <a:t>Sergio Frutos</a:t>
            </a:r>
          </a:p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>
                <a:solidFill>
                  <a:srgbClr val="000000"/>
                </a:solidFill>
                <a:latin typeface="Pattanakarn Expanded"/>
              </a:rPr>
              <a:t>Arturo Arrúa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7818" y="9716836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17113" y="-232274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3626901" y="417926"/>
            <a:ext cx="11531101" cy="143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2"/>
              </a:lnSpc>
              <a:spcBef>
                <a:spcPct val="0"/>
              </a:spcBef>
            </a:pPr>
            <a:r>
              <a:rPr lang="en-US" sz="5958">
                <a:solidFill>
                  <a:srgbClr val="FFFFFF"/>
                </a:solidFill>
                <a:latin typeface="Pattanakarn Expanded Semi-Bold"/>
              </a:rPr>
              <a:t>Entrenamiento y prueba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0594" y="2682141"/>
            <a:ext cx="9623715" cy="372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sz="2372" spc="99">
                <a:solidFill>
                  <a:srgbClr val="FFFFFF"/>
                </a:solidFill>
                <a:latin typeface="Montserrat Bold"/>
              </a:rPr>
              <a:t>Se separaron los datos en datos de entrenamiento y de prueba, siendo el 80% para entrenamiento y el 20% para prueba.</a:t>
            </a:r>
          </a:p>
          <a:p>
            <a:pPr algn="l">
              <a:lnSpc>
                <a:spcPts val="3321"/>
              </a:lnSpc>
            </a:pPr>
            <a:endParaRPr lang="en-US" sz="2372" spc="99">
              <a:solidFill>
                <a:srgbClr val="FFFFFF"/>
              </a:solidFill>
              <a:latin typeface="Montserrat Bold"/>
            </a:endParaRPr>
          </a:p>
          <a:p>
            <a:pPr algn="l">
              <a:lnSpc>
                <a:spcPts val="3321"/>
              </a:lnSpc>
            </a:pPr>
            <a:r>
              <a:rPr lang="en-US" sz="2372" spc="99">
                <a:solidFill>
                  <a:srgbClr val="FFFFFF"/>
                </a:solidFill>
                <a:latin typeface="Montserrat Bold"/>
              </a:rPr>
              <a:t>Luego se procedió al escalado para posteriormente entrenar el modelo.</a:t>
            </a:r>
          </a:p>
          <a:p>
            <a:pPr algn="l">
              <a:lnSpc>
                <a:spcPts val="3321"/>
              </a:lnSpc>
            </a:pPr>
            <a:endParaRPr lang="en-US" sz="2372" spc="99">
              <a:solidFill>
                <a:srgbClr val="FFFFFF"/>
              </a:solidFill>
              <a:latin typeface="Montserrat Bold"/>
            </a:endParaRPr>
          </a:p>
          <a:p>
            <a:pPr algn="l">
              <a:lnSpc>
                <a:spcPts val="3321"/>
              </a:lnSpc>
              <a:spcBef>
                <a:spcPct val="0"/>
              </a:spcBef>
            </a:pPr>
            <a:r>
              <a:rPr lang="en-US" sz="2372" spc="99">
                <a:solidFill>
                  <a:srgbClr val="FFFFFF"/>
                </a:solidFill>
                <a:latin typeface="Montserrat Bold"/>
              </a:rPr>
              <a:t>Los métodos utilizados fueron el de Random Forest Classifier y el SVM, obteniendo los siguientes resultados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7818" y="9716836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17113" y="-232274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308619" y="2136930"/>
            <a:ext cx="14167666" cy="6811751"/>
          </a:xfrm>
          <a:custGeom>
            <a:avLst/>
            <a:gdLst/>
            <a:ahLst/>
            <a:cxnLst/>
            <a:rect l="l" t="t" r="r" b="b"/>
            <a:pathLst>
              <a:path w="14167666" h="6811751">
                <a:moveTo>
                  <a:pt x="0" y="0"/>
                </a:moveTo>
                <a:lnTo>
                  <a:pt x="14167665" y="0"/>
                </a:lnTo>
                <a:lnTo>
                  <a:pt x="14167665" y="6811751"/>
                </a:lnTo>
                <a:lnTo>
                  <a:pt x="0" y="6811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26901" y="417926"/>
            <a:ext cx="11531101" cy="143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2"/>
              </a:lnSpc>
              <a:spcBef>
                <a:spcPct val="0"/>
              </a:spcBef>
            </a:pPr>
            <a:r>
              <a:rPr lang="en-US" sz="5958">
                <a:solidFill>
                  <a:srgbClr val="FFFFFF"/>
                </a:solidFill>
                <a:latin typeface="Pattanakarn Expanded Semi-Bold"/>
              </a:rPr>
              <a:t>Random Forest Classifier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8619" y="9173116"/>
            <a:ext cx="12618206" cy="41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1"/>
              </a:lnSpc>
              <a:spcBef>
                <a:spcPct val="0"/>
              </a:spcBef>
            </a:pPr>
            <a:r>
              <a:rPr lang="en-US" sz="2372" spc="99">
                <a:solidFill>
                  <a:srgbClr val="FFFFFF"/>
                </a:solidFill>
                <a:latin typeface="Montserrat Bold"/>
              </a:rPr>
              <a:t>Precisión en la prueba: 0.904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7818" y="9716836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17113" y="-232274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308619" y="2136930"/>
            <a:ext cx="14167666" cy="6811751"/>
          </a:xfrm>
          <a:custGeom>
            <a:avLst/>
            <a:gdLst/>
            <a:ahLst/>
            <a:cxnLst/>
            <a:rect l="l" t="t" r="r" b="b"/>
            <a:pathLst>
              <a:path w="14167666" h="6811751">
                <a:moveTo>
                  <a:pt x="0" y="0"/>
                </a:moveTo>
                <a:lnTo>
                  <a:pt x="14167665" y="0"/>
                </a:lnTo>
                <a:lnTo>
                  <a:pt x="14167665" y="6811751"/>
                </a:lnTo>
                <a:lnTo>
                  <a:pt x="0" y="6811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26901" y="417926"/>
            <a:ext cx="11531101" cy="143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2"/>
              </a:lnSpc>
              <a:spcBef>
                <a:spcPct val="0"/>
              </a:spcBef>
            </a:pPr>
            <a:r>
              <a:rPr lang="en-US" sz="5958">
                <a:solidFill>
                  <a:srgbClr val="FFFFFF"/>
                </a:solidFill>
                <a:latin typeface="Pattanakarn Expanded Bold"/>
              </a:rPr>
              <a:t>SVM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8619" y="9173116"/>
            <a:ext cx="12618206" cy="41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1"/>
              </a:lnSpc>
              <a:spcBef>
                <a:spcPct val="0"/>
              </a:spcBef>
            </a:pPr>
            <a:r>
              <a:rPr lang="en-US" sz="2372" spc="99">
                <a:solidFill>
                  <a:srgbClr val="FFFFFF"/>
                </a:solidFill>
                <a:latin typeface="Montserrat Bold"/>
              </a:rPr>
              <a:t>Precisión en la prueba: 0.896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669" y="3379678"/>
            <a:ext cx="7688426" cy="5504065"/>
            <a:chOff x="0" y="0"/>
            <a:chExt cx="1932391" cy="1383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2391" cy="1383379"/>
            </a:xfrm>
            <a:custGeom>
              <a:avLst/>
              <a:gdLst/>
              <a:ahLst/>
              <a:cxnLst/>
              <a:rect l="l" t="t" r="r" b="b"/>
              <a:pathLst>
                <a:path w="1932391" h="1383379">
                  <a:moveTo>
                    <a:pt x="4028" y="0"/>
                  </a:moveTo>
                  <a:lnTo>
                    <a:pt x="1928363" y="0"/>
                  </a:lnTo>
                  <a:cubicBezTo>
                    <a:pt x="1929431" y="0"/>
                    <a:pt x="1930456" y="424"/>
                    <a:pt x="1931211" y="1180"/>
                  </a:cubicBezTo>
                  <a:cubicBezTo>
                    <a:pt x="1931966" y="1935"/>
                    <a:pt x="1932391" y="2960"/>
                    <a:pt x="1932391" y="4028"/>
                  </a:cubicBezTo>
                  <a:lnTo>
                    <a:pt x="1932391" y="1379351"/>
                  </a:lnTo>
                  <a:cubicBezTo>
                    <a:pt x="1932391" y="1380419"/>
                    <a:pt x="1931966" y="1381444"/>
                    <a:pt x="1931211" y="1382199"/>
                  </a:cubicBezTo>
                  <a:cubicBezTo>
                    <a:pt x="1930456" y="1382954"/>
                    <a:pt x="1929431" y="1383379"/>
                    <a:pt x="1928363" y="1383379"/>
                  </a:cubicBezTo>
                  <a:lnTo>
                    <a:pt x="4028" y="1383379"/>
                  </a:lnTo>
                  <a:cubicBezTo>
                    <a:pt x="1803" y="1383379"/>
                    <a:pt x="0" y="1381575"/>
                    <a:pt x="0" y="1379351"/>
                  </a:cubicBezTo>
                  <a:lnTo>
                    <a:pt x="0" y="4028"/>
                  </a:lnTo>
                  <a:cubicBezTo>
                    <a:pt x="0" y="2960"/>
                    <a:pt x="424" y="1935"/>
                    <a:pt x="1180" y="1180"/>
                  </a:cubicBezTo>
                  <a:cubicBezTo>
                    <a:pt x="1935" y="424"/>
                    <a:pt x="2960" y="0"/>
                    <a:pt x="40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932391" cy="147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8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0902" y="3722022"/>
            <a:ext cx="1127991" cy="4799744"/>
            <a:chOff x="0" y="0"/>
            <a:chExt cx="238748" cy="10159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748" cy="1015904"/>
            </a:xfrm>
            <a:custGeom>
              <a:avLst/>
              <a:gdLst/>
              <a:ahLst/>
              <a:cxnLst/>
              <a:rect l="l" t="t" r="r" b="b"/>
              <a:pathLst>
                <a:path w="238748" h="1015904">
                  <a:moveTo>
                    <a:pt x="0" y="0"/>
                  </a:moveTo>
                  <a:lnTo>
                    <a:pt x="238748" y="0"/>
                  </a:lnTo>
                  <a:lnTo>
                    <a:pt x="238748" y="1015904"/>
                  </a:lnTo>
                  <a:lnTo>
                    <a:pt x="0" y="1015904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38748" cy="1111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89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365094" y="-2154203"/>
            <a:ext cx="11067763" cy="11067763"/>
          </a:xfrm>
          <a:custGeom>
            <a:avLst/>
            <a:gdLst/>
            <a:ahLst/>
            <a:cxnLst/>
            <a:rect l="l" t="t" r="r" b="b"/>
            <a:pathLst>
              <a:path w="11067763" h="11067763">
                <a:moveTo>
                  <a:pt x="0" y="0"/>
                </a:moveTo>
                <a:lnTo>
                  <a:pt x="11067763" y="0"/>
                </a:lnTo>
                <a:lnTo>
                  <a:pt x="11067763" y="11067763"/>
                </a:lnTo>
                <a:lnTo>
                  <a:pt x="0" y="1106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9657953" y="-2257625"/>
            <a:ext cx="10577404" cy="1057740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37119" y="-93092"/>
            <a:ext cx="8820833" cy="14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6053">
                <a:solidFill>
                  <a:srgbClr val="01E8B9"/>
                </a:solidFill>
                <a:latin typeface="Pattanakarn Expanded Bold"/>
              </a:rPr>
              <a:t>Avances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9476" y="3872655"/>
            <a:ext cx="788027" cy="376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6"/>
              </a:lnSpc>
            </a:pPr>
            <a:endParaRPr/>
          </a:p>
          <a:p>
            <a:pPr marL="0" lvl="0" indent="0" algn="ctr">
              <a:lnSpc>
                <a:spcPts val="3376"/>
              </a:lnSpc>
              <a:spcBef>
                <a:spcPct val="0"/>
              </a:spcBef>
            </a:pPr>
            <a:r>
              <a:rPr lang="en-US" sz="1844" u="none" strike="noStrike" spc="18">
                <a:solidFill>
                  <a:srgbClr val="0A1944"/>
                </a:solidFill>
                <a:latin typeface="Montserrat Bold"/>
              </a:rPr>
              <a:t>01</a:t>
            </a:r>
          </a:p>
          <a:p>
            <a:pPr marL="0" lvl="0" indent="0" algn="ctr">
              <a:lnSpc>
                <a:spcPts val="3376"/>
              </a:lnSpc>
              <a:spcBef>
                <a:spcPct val="0"/>
              </a:spcBef>
            </a:pPr>
            <a:endParaRPr lang="en-US" sz="1844" u="none" strike="noStrike" spc="18">
              <a:solidFill>
                <a:srgbClr val="0A1944"/>
              </a:solidFill>
              <a:latin typeface="Montserrat Bold"/>
            </a:endParaRPr>
          </a:p>
          <a:p>
            <a:pPr marL="0" lvl="0" indent="0" algn="ctr">
              <a:lnSpc>
                <a:spcPts val="3376"/>
              </a:lnSpc>
              <a:spcBef>
                <a:spcPct val="0"/>
              </a:spcBef>
            </a:pPr>
            <a:endParaRPr lang="en-US" sz="1844" u="none" strike="noStrike" spc="18">
              <a:solidFill>
                <a:srgbClr val="0A1944"/>
              </a:solidFill>
              <a:latin typeface="Montserrat Bold"/>
            </a:endParaRPr>
          </a:p>
          <a:p>
            <a:pPr marL="0" lvl="0" indent="0" algn="ctr">
              <a:lnSpc>
                <a:spcPts val="3376"/>
              </a:lnSpc>
              <a:spcBef>
                <a:spcPct val="0"/>
              </a:spcBef>
            </a:pPr>
            <a:endParaRPr lang="en-US" sz="1844" u="none" strike="noStrike" spc="18">
              <a:solidFill>
                <a:srgbClr val="0A1944"/>
              </a:solidFill>
              <a:latin typeface="Montserrat Bold"/>
            </a:endParaRPr>
          </a:p>
          <a:p>
            <a:pPr marL="0" lvl="0" indent="0" algn="ctr">
              <a:lnSpc>
                <a:spcPts val="3376"/>
              </a:lnSpc>
              <a:spcBef>
                <a:spcPct val="0"/>
              </a:spcBef>
            </a:pPr>
            <a:endParaRPr lang="en-US" sz="1844" u="none" strike="noStrike" spc="18">
              <a:solidFill>
                <a:srgbClr val="0A1944"/>
              </a:solidFill>
              <a:latin typeface="Montserrat Bold"/>
            </a:endParaRPr>
          </a:p>
          <a:p>
            <a:pPr marL="0" lvl="0" indent="0" algn="ctr">
              <a:lnSpc>
                <a:spcPts val="3376"/>
              </a:lnSpc>
              <a:spcBef>
                <a:spcPct val="0"/>
              </a:spcBef>
            </a:pPr>
            <a:endParaRPr lang="en-US" sz="1844" u="none" strike="noStrike" spc="18">
              <a:solidFill>
                <a:srgbClr val="0A1944"/>
              </a:solidFill>
              <a:latin typeface="Montserrat Bold"/>
            </a:endParaRPr>
          </a:p>
          <a:p>
            <a:pPr marL="0" lvl="0" indent="0" algn="ctr">
              <a:lnSpc>
                <a:spcPts val="3376"/>
              </a:lnSpc>
              <a:spcBef>
                <a:spcPct val="0"/>
              </a:spcBef>
            </a:pPr>
            <a:r>
              <a:rPr lang="en-US" sz="1844" u="none" strike="noStrike" spc="18">
                <a:solidFill>
                  <a:srgbClr val="0A1944"/>
                </a:solidFill>
                <a:latin typeface="Montserrat Bold"/>
              </a:rPr>
              <a:t>02</a:t>
            </a:r>
          </a:p>
          <a:p>
            <a:pPr marL="0" lvl="0" indent="0" algn="ctr">
              <a:lnSpc>
                <a:spcPts val="3376"/>
              </a:lnSpc>
              <a:spcBef>
                <a:spcPct val="0"/>
              </a:spcBef>
            </a:pPr>
            <a:endParaRPr lang="en-US" sz="1844" u="none" strike="noStrike" spc="18">
              <a:solidFill>
                <a:srgbClr val="0A1944"/>
              </a:solidFill>
              <a:latin typeface="Montserrat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1168843" y="8562690"/>
            <a:ext cx="2942332" cy="2942332"/>
          </a:xfrm>
          <a:custGeom>
            <a:avLst/>
            <a:gdLst/>
            <a:ahLst/>
            <a:cxnLst/>
            <a:rect l="l" t="t" r="r" b="b"/>
            <a:pathLst>
              <a:path w="2942332" h="2942332">
                <a:moveTo>
                  <a:pt x="0" y="0"/>
                </a:moveTo>
                <a:lnTo>
                  <a:pt x="2942332" y="0"/>
                </a:lnTo>
                <a:lnTo>
                  <a:pt x="2942332" y="2942333"/>
                </a:lnTo>
                <a:lnTo>
                  <a:pt x="0" y="2942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2516129" y="3453360"/>
            <a:ext cx="6627871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¿Como diagnosticamos las fallas en los rodamientos?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 Bold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 Bold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Procesamiento de nuestros datos y características extraídas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2576" y="1698618"/>
            <a:ext cx="812142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Veremos nuestro avance hasta el momento  que se centraran en 2 cosas.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70853" y="2075515"/>
            <a:ext cx="7213930" cy="6262359"/>
            <a:chOff x="0" y="0"/>
            <a:chExt cx="1813132" cy="157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3132" cy="1573967"/>
            </a:xfrm>
            <a:custGeom>
              <a:avLst/>
              <a:gdLst/>
              <a:ahLst/>
              <a:cxnLst/>
              <a:rect l="l" t="t" r="r" b="b"/>
              <a:pathLst>
                <a:path w="1813132" h="1573967">
                  <a:moveTo>
                    <a:pt x="5366" y="0"/>
                  </a:moveTo>
                  <a:lnTo>
                    <a:pt x="1807766" y="0"/>
                  </a:lnTo>
                  <a:cubicBezTo>
                    <a:pt x="1809189" y="0"/>
                    <a:pt x="1810554" y="565"/>
                    <a:pt x="1811561" y="1572"/>
                  </a:cubicBezTo>
                  <a:cubicBezTo>
                    <a:pt x="1812567" y="2578"/>
                    <a:pt x="1813132" y="3943"/>
                    <a:pt x="1813132" y="5366"/>
                  </a:cubicBezTo>
                  <a:lnTo>
                    <a:pt x="1813132" y="1568601"/>
                  </a:lnTo>
                  <a:cubicBezTo>
                    <a:pt x="1813132" y="1571564"/>
                    <a:pt x="1810730" y="1573967"/>
                    <a:pt x="1807766" y="1573967"/>
                  </a:cubicBezTo>
                  <a:lnTo>
                    <a:pt x="5366" y="1573967"/>
                  </a:lnTo>
                  <a:cubicBezTo>
                    <a:pt x="2402" y="1573967"/>
                    <a:pt x="0" y="1571564"/>
                    <a:pt x="0" y="1568601"/>
                  </a:cubicBezTo>
                  <a:lnTo>
                    <a:pt x="0" y="5366"/>
                  </a:lnTo>
                  <a:cubicBezTo>
                    <a:pt x="0" y="2402"/>
                    <a:pt x="2402" y="0"/>
                    <a:pt x="53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813132" cy="166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8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370769"/>
            <a:ext cx="7282878" cy="6430756"/>
            <a:chOff x="0" y="0"/>
            <a:chExt cx="1830461" cy="16162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0461" cy="1616291"/>
            </a:xfrm>
            <a:custGeom>
              <a:avLst/>
              <a:gdLst/>
              <a:ahLst/>
              <a:cxnLst/>
              <a:rect l="l" t="t" r="r" b="b"/>
              <a:pathLst>
                <a:path w="1830461" h="1616291">
                  <a:moveTo>
                    <a:pt x="9567" y="0"/>
                  </a:moveTo>
                  <a:lnTo>
                    <a:pt x="1820894" y="0"/>
                  </a:lnTo>
                  <a:cubicBezTo>
                    <a:pt x="1823432" y="0"/>
                    <a:pt x="1825865" y="1008"/>
                    <a:pt x="1827659" y="2802"/>
                  </a:cubicBezTo>
                  <a:cubicBezTo>
                    <a:pt x="1829453" y="4596"/>
                    <a:pt x="1830461" y="7030"/>
                    <a:pt x="1830461" y="9567"/>
                  </a:cubicBezTo>
                  <a:lnTo>
                    <a:pt x="1830461" y="1606724"/>
                  </a:lnTo>
                  <a:cubicBezTo>
                    <a:pt x="1830461" y="1609261"/>
                    <a:pt x="1829453" y="1611695"/>
                    <a:pt x="1827659" y="1613489"/>
                  </a:cubicBezTo>
                  <a:cubicBezTo>
                    <a:pt x="1825865" y="1615283"/>
                    <a:pt x="1823432" y="1616291"/>
                    <a:pt x="1820894" y="1616291"/>
                  </a:cubicBezTo>
                  <a:lnTo>
                    <a:pt x="9567" y="1616291"/>
                  </a:lnTo>
                  <a:cubicBezTo>
                    <a:pt x="7030" y="1616291"/>
                    <a:pt x="4596" y="1615283"/>
                    <a:pt x="2802" y="1613489"/>
                  </a:cubicBezTo>
                  <a:cubicBezTo>
                    <a:pt x="1008" y="1611695"/>
                    <a:pt x="0" y="1609261"/>
                    <a:pt x="0" y="1606724"/>
                  </a:cubicBezTo>
                  <a:lnTo>
                    <a:pt x="0" y="9567"/>
                  </a:lnTo>
                  <a:cubicBezTo>
                    <a:pt x="0" y="7030"/>
                    <a:pt x="1008" y="4596"/>
                    <a:pt x="2802" y="2802"/>
                  </a:cubicBezTo>
                  <a:cubicBezTo>
                    <a:pt x="4596" y="1008"/>
                    <a:pt x="7030" y="0"/>
                    <a:pt x="95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830461" cy="1711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8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56714" y="1673562"/>
            <a:ext cx="7528069" cy="6416849"/>
            <a:chOff x="0" y="0"/>
            <a:chExt cx="1456401" cy="12414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6401" cy="1241422"/>
            </a:xfrm>
            <a:custGeom>
              <a:avLst/>
              <a:gdLst/>
              <a:ahLst/>
              <a:cxnLst/>
              <a:rect l="l" t="t" r="r" b="b"/>
              <a:pathLst>
                <a:path w="1456401" h="1241422">
                  <a:moveTo>
                    <a:pt x="0" y="0"/>
                  </a:moveTo>
                  <a:lnTo>
                    <a:pt x="1456401" y="0"/>
                  </a:lnTo>
                  <a:lnTo>
                    <a:pt x="1456401" y="1241422"/>
                  </a:lnTo>
                  <a:lnTo>
                    <a:pt x="0" y="1241422"/>
                  </a:lnTo>
                  <a:close/>
                </a:path>
              </a:pathLst>
            </a:custGeom>
            <a:blipFill>
              <a:blip r:embed="rId2"/>
              <a:stretch>
                <a:fillRect l="-14106" r="-1410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577818" y="9716836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17113" y="-232274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432770" y="846894"/>
            <a:ext cx="8001612" cy="149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42"/>
              </a:lnSpc>
              <a:spcBef>
                <a:spcPct val="0"/>
              </a:spcBef>
            </a:pPr>
            <a:r>
              <a:rPr lang="en-US" sz="6387">
                <a:solidFill>
                  <a:srgbClr val="FFFFFF"/>
                </a:solidFill>
                <a:latin typeface="Pattanakarn Expanded"/>
              </a:rPr>
              <a:t>¿Que buscamos?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735" y="2895682"/>
            <a:ext cx="7405683" cy="116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3"/>
              </a:lnSpc>
              <a:spcBef>
                <a:spcPct val="0"/>
              </a:spcBef>
            </a:pPr>
            <a:r>
              <a:rPr lang="en-US" sz="2216" spc="93">
                <a:solidFill>
                  <a:srgbClr val="FFFFFF"/>
                </a:solidFill>
                <a:latin typeface="Montserrat"/>
              </a:rPr>
              <a:t>Este proyecto está enfocado en el diagnóstico de fallas en rodamientos utilizando un dataset práctico conocido como HUST Bearing.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7113" y="5306401"/>
            <a:ext cx="9687570" cy="61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8"/>
              </a:lnSpc>
              <a:spcBef>
                <a:spcPct val="0"/>
              </a:spcBef>
            </a:pPr>
            <a:r>
              <a:rPr lang="en-US" sz="2706">
                <a:solidFill>
                  <a:srgbClr val="65E6E0"/>
                </a:solidFill>
                <a:latin typeface="Pattanakarn Expanded"/>
              </a:rPr>
              <a:t>  Datos específicos de rodamientos: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113" y="5980439"/>
            <a:ext cx="7009673" cy="18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055" lvl="1" indent="-226527" algn="l">
              <a:lnSpc>
                <a:spcPts val="2937"/>
              </a:lnSpc>
              <a:buFont typeface="Arial"/>
              <a:buChar char="•"/>
            </a:pPr>
            <a:r>
              <a:rPr lang="en-US" sz="2098" spc="88">
                <a:solidFill>
                  <a:srgbClr val="FFFFFF"/>
                </a:solidFill>
                <a:latin typeface="Montserrat Semi-Bold"/>
              </a:rPr>
              <a:t>Diámetro interno:</a:t>
            </a:r>
            <a:r>
              <a:rPr lang="en-US" sz="2098" spc="88">
                <a:solidFill>
                  <a:srgbClr val="FFFFFF"/>
                </a:solidFill>
                <a:latin typeface="Montserrat"/>
              </a:rPr>
              <a:t> 35 mm</a:t>
            </a:r>
          </a:p>
          <a:p>
            <a:pPr marL="453055" lvl="1" indent="-226527" algn="l">
              <a:lnSpc>
                <a:spcPts val="2937"/>
              </a:lnSpc>
              <a:buFont typeface="Arial"/>
              <a:buChar char="•"/>
            </a:pPr>
            <a:r>
              <a:rPr lang="en-US" sz="2098" spc="88">
                <a:solidFill>
                  <a:srgbClr val="FFFFFF"/>
                </a:solidFill>
                <a:latin typeface="Montserrat Semi-Bold"/>
              </a:rPr>
              <a:t>Diámetro externo:</a:t>
            </a:r>
            <a:r>
              <a:rPr lang="en-US" sz="2098" spc="88">
                <a:solidFill>
                  <a:srgbClr val="FFFFFF"/>
                </a:solidFill>
                <a:latin typeface="Montserrat"/>
              </a:rPr>
              <a:t> 72 mm</a:t>
            </a:r>
          </a:p>
          <a:p>
            <a:pPr marL="453055" lvl="1" indent="-226527" algn="l">
              <a:lnSpc>
                <a:spcPts val="2937"/>
              </a:lnSpc>
              <a:buFont typeface="Arial"/>
              <a:buChar char="•"/>
            </a:pPr>
            <a:r>
              <a:rPr lang="en-US" sz="2098" spc="88">
                <a:solidFill>
                  <a:srgbClr val="FFFFFF"/>
                </a:solidFill>
                <a:latin typeface="Montserrat Semi-Bold"/>
              </a:rPr>
              <a:t>Diámetro de bola:</a:t>
            </a:r>
            <a:r>
              <a:rPr lang="en-US" sz="2098" spc="88">
                <a:solidFill>
                  <a:srgbClr val="FFFFFF"/>
                </a:solidFill>
                <a:latin typeface="Montserrat"/>
              </a:rPr>
              <a:t> 11 mm</a:t>
            </a:r>
          </a:p>
          <a:p>
            <a:pPr marL="453055" lvl="1" indent="-226527" algn="l">
              <a:lnSpc>
                <a:spcPts val="2937"/>
              </a:lnSpc>
              <a:buFont typeface="Arial"/>
              <a:buChar char="•"/>
            </a:pPr>
            <a:r>
              <a:rPr lang="en-US" sz="2098" spc="88">
                <a:solidFill>
                  <a:srgbClr val="FFFFFF"/>
                </a:solidFill>
                <a:latin typeface="Montserrat Semi-Bold"/>
              </a:rPr>
              <a:t>Número de bolas:</a:t>
            </a:r>
            <a:r>
              <a:rPr lang="en-US" sz="2098" spc="88">
                <a:solidFill>
                  <a:srgbClr val="FFFFFF"/>
                </a:solidFill>
                <a:latin typeface="Montserrat"/>
              </a:rPr>
              <a:t> 9</a:t>
            </a:r>
          </a:p>
          <a:p>
            <a:pPr marL="0" lvl="0" indent="0" algn="l">
              <a:lnSpc>
                <a:spcPts val="2937"/>
              </a:lnSpc>
              <a:spcBef>
                <a:spcPct val="0"/>
              </a:spcBef>
            </a:pPr>
            <a:endParaRPr lang="en-US" sz="2098" spc="88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60977" y="4481009"/>
            <a:ext cx="11966047" cy="4084145"/>
            <a:chOff x="0" y="0"/>
            <a:chExt cx="3151551" cy="1075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1551" cy="1075660"/>
            </a:xfrm>
            <a:custGeom>
              <a:avLst/>
              <a:gdLst/>
              <a:ahLst/>
              <a:cxnLst/>
              <a:rect l="l" t="t" r="r" b="b"/>
              <a:pathLst>
                <a:path w="3151551" h="1075660">
                  <a:moveTo>
                    <a:pt x="16175" y="0"/>
                  </a:moveTo>
                  <a:lnTo>
                    <a:pt x="3135377" y="0"/>
                  </a:lnTo>
                  <a:cubicBezTo>
                    <a:pt x="3139666" y="0"/>
                    <a:pt x="3143781" y="1704"/>
                    <a:pt x="3146814" y="4737"/>
                  </a:cubicBezTo>
                  <a:cubicBezTo>
                    <a:pt x="3149847" y="7771"/>
                    <a:pt x="3151551" y="11885"/>
                    <a:pt x="3151551" y="16175"/>
                  </a:cubicBezTo>
                  <a:lnTo>
                    <a:pt x="3151551" y="1059485"/>
                  </a:lnTo>
                  <a:cubicBezTo>
                    <a:pt x="3151551" y="1068418"/>
                    <a:pt x="3144310" y="1075660"/>
                    <a:pt x="3135377" y="1075660"/>
                  </a:cubicBezTo>
                  <a:lnTo>
                    <a:pt x="16175" y="1075660"/>
                  </a:lnTo>
                  <a:cubicBezTo>
                    <a:pt x="7242" y="1075660"/>
                    <a:pt x="0" y="1068418"/>
                    <a:pt x="0" y="1059485"/>
                  </a:cubicBezTo>
                  <a:lnTo>
                    <a:pt x="0" y="16175"/>
                  </a:lnTo>
                  <a:cubicBezTo>
                    <a:pt x="0" y="11885"/>
                    <a:pt x="1704" y="7771"/>
                    <a:pt x="4737" y="4737"/>
                  </a:cubicBezTo>
                  <a:cubicBezTo>
                    <a:pt x="7771" y="1704"/>
                    <a:pt x="11885" y="0"/>
                    <a:pt x="161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3151551" cy="1189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457466" y="5010079"/>
            <a:ext cx="853672" cy="1112605"/>
          </a:xfrm>
          <a:custGeom>
            <a:avLst/>
            <a:gdLst/>
            <a:ahLst/>
            <a:cxnLst/>
            <a:rect l="l" t="t" r="r" b="b"/>
            <a:pathLst>
              <a:path w="853672" h="1112605">
                <a:moveTo>
                  <a:pt x="0" y="0"/>
                </a:moveTo>
                <a:lnTo>
                  <a:pt x="853671" y="0"/>
                </a:lnTo>
                <a:lnTo>
                  <a:pt x="853671" y="1112605"/>
                </a:lnTo>
                <a:lnTo>
                  <a:pt x="0" y="1112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AutoShape 6"/>
          <p:cNvSpPr/>
          <p:nvPr/>
        </p:nvSpPr>
        <p:spPr>
          <a:xfrm>
            <a:off x="5749993" y="4783469"/>
            <a:ext cx="0" cy="186040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018610" y="4783469"/>
            <a:ext cx="0" cy="186040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287226" y="4783469"/>
            <a:ext cx="0" cy="186040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8521870" y="5010079"/>
            <a:ext cx="1170044" cy="1112605"/>
          </a:xfrm>
          <a:custGeom>
            <a:avLst/>
            <a:gdLst/>
            <a:ahLst/>
            <a:cxnLst/>
            <a:rect l="l" t="t" r="r" b="b"/>
            <a:pathLst>
              <a:path w="1170044" h="1112605">
                <a:moveTo>
                  <a:pt x="0" y="0"/>
                </a:moveTo>
                <a:lnTo>
                  <a:pt x="1170044" y="0"/>
                </a:lnTo>
                <a:lnTo>
                  <a:pt x="1170044" y="1112605"/>
                </a:lnTo>
                <a:lnTo>
                  <a:pt x="0" y="1112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AutoShape 10"/>
          <p:cNvSpPr/>
          <p:nvPr/>
        </p:nvSpPr>
        <p:spPr>
          <a:xfrm>
            <a:off x="12555843" y="4783469"/>
            <a:ext cx="0" cy="186040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024049" y="4896774"/>
            <a:ext cx="1339215" cy="1339215"/>
          </a:xfrm>
          <a:custGeom>
            <a:avLst/>
            <a:gdLst/>
            <a:ahLst/>
            <a:cxnLst/>
            <a:rect l="l" t="t" r="r" b="b"/>
            <a:pathLst>
              <a:path w="1339215" h="1339215">
                <a:moveTo>
                  <a:pt x="0" y="0"/>
                </a:moveTo>
                <a:lnTo>
                  <a:pt x="1339215" y="0"/>
                </a:lnTo>
                <a:lnTo>
                  <a:pt x="1339215" y="1339215"/>
                </a:lnTo>
                <a:lnTo>
                  <a:pt x="0" y="13392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0855103" y="4942155"/>
            <a:ext cx="1248454" cy="1248454"/>
          </a:xfrm>
          <a:custGeom>
            <a:avLst/>
            <a:gdLst/>
            <a:ahLst/>
            <a:cxnLst/>
            <a:rect l="l" t="t" r="r" b="b"/>
            <a:pathLst>
              <a:path w="1248454" h="1248454">
                <a:moveTo>
                  <a:pt x="0" y="0"/>
                </a:moveTo>
                <a:lnTo>
                  <a:pt x="1248454" y="0"/>
                </a:lnTo>
                <a:lnTo>
                  <a:pt x="1248454" y="1248454"/>
                </a:lnTo>
                <a:lnTo>
                  <a:pt x="0" y="12484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5615609" y="-2222323"/>
            <a:ext cx="4833547" cy="4833547"/>
          </a:xfrm>
          <a:custGeom>
            <a:avLst/>
            <a:gdLst/>
            <a:ahLst/>
            <a:cxnLst/>
            <a:rect l="l" t="t" r="r" b="b"/>
            <a:pathLst>
              <a:path w="4833547" h="4833547">
                <a:moveTo>
                  <a:pt x="0" y="0"/>
                </a:moveTo>
                <a:lnTo>
                  <a:pt x="4833546" y="0"/>
                </a:lnTo>
                <a:lnTo>
                  <a:pt x="4833546" y="4833547"/>
                </a:lnTo>
                <a:lnTo>
                  <a:pt x="0" y="4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-2415339" y="7791286"/>
            <a:ext cx="4833547" cy="4833547"/>
          </a:xfrm>
          <a:custGeom>
            <a:avLst/>
            <a:gdLst/>
            <a:ahLst/>
            <a:cxnLst/>
            <a:rect l="l" t="t" r="r" b="b"/>
            <a:pathLst>
              <a:path w="4833547" h="4833547">
                <a:moveTo>
                  <a:pt x="0" y="0"/>
                </a:moveTo>
                <a:lnTo>
                  <a:pt x="4833546" y="0"/>
                </a:lnTo>
                <a:lnTo>
                  <a:pt x="4833546" y="4833547"/>
                </a:lnTo>
                <a:lnTo>
                  <a:pt x="0" y="4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2538439" y="532818"/>
            <a:ext cx="12231045" cy="131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4"/>
              </a:lnSpc>
              <a:spcBef>
                <a:spcPct val="0"/>
              </a:spcBef>
            </a:pPr>
            <a:r>
              <a:rPr lang="en-US" sz="5481">
                <a:solidFill>
                  <a:srgbClr val="FFFFFF"/>
                </a:solidFill>
                <a:latin typeface="Pattanakarn Expanded Bold"/>
              </a:rPr>
              <a:t>Proceso de Desarrollo Actual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25186" y="6333358"/>
            <a:ext cx="2056552" cy="35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FFFFFF"/>
                </a:solidFill>
                <a:latin typeface="Montserrat Bold"/>
              </a:rPr>
              <a:t>Etapa 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30674" y="6496022"/>
            <a:ext cx="2056552" cy="35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FFFFFF"/>
                </a:solidFill>
                <a:latin typeface="Montserrat Bold"/>
              </a:rPr>
              <a:t>Etapa 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65380" y="6333358"/>
            <a:ext cx="2056552" cy="35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FFFFFF"/>
                </a:solidFill>
                <a:latin typeface="Montserrat Bold"/>
              </a:rPr>
              <a:t>Etapa 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56025" y="6333358"/>
            <a:ext cx="2056552" cy="35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FFFFFF"/>
                </a:solidFill>
                <a:latin typeface="Montserrat Bold"/>
              </a:rPr>
              <a:t>Etapa 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58664" y="6333358"/>
            <a:ext cx="2056552" cy="35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FFFFFF"/>
                </a:solidFill>
                <a:latin typeface="Montserrat Bold"/>
              </a:rPr>
              <a:t>Etapa 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25186" y="6813361"/>
            <a:ext cx="1916514" cy="144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088">
                <a:solidFill>
                  <a:srgbClr val="FFFFFF"/>
                </a:solidFill>
                <a:latin typeface="Open Sans"/>
              </a:rPr>
              <a:t>Importación de Librerías y Montaje de Google Drive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26044" y="6839888"/>
            <a:ext cx="1916514" cy="71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088">
                <a:solidFill>
                  <a:srgbClr val="FFFFFF"/>
                </a:solidFill>
                <a:latin typeface="Open Sans"/>
              </a:rPr>
              <a:t>Carga de Datos</a:t>
            </a:r>
          </a:p>
          <a:p>
            <a:pPr algn="ctr">
              <a:lnSpc>
                <a:spcPts val="2924"/>
              </a:lnSpc>
            </a:pPr>
            <a:endParaRPr lang="en-US" sz="2088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223559" y="7070536"/>
            <a:ext cx="1916514" cy="108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088">
                <a:solidFill>
                  <a:srgbClr val="FFFFFF"/>
                </a:solidFill>
                <a:latin typeface="Open Sans"/>
              </a:rPr>
              <a:t>Visualización de Datos</a:t>
            </a:r>
          </a:p>
          <a:p>
            <a:pPr algn="ctr">
              <a:lnSpc>
                <a:spcPts val="2924"/>
              </a:lnSpc>
            </a:pPr>
            <a:endParaRPr lang="en-US" sz="2088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521073" y="7012647"/>
            <a:ext cx="1916514" cy="108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088">
                <a:solidFill>
                  <a:srgbClr val="FFFFFF"/>
                </a:solidFill>
                <a:latin typeface="Open Sans"/>
              </a:rPr>
              <a:t>Cálculo de Características</a:t>
            </a:r>
          </a:p>
          <a:p>
            <a:pPr algn="ctr">
              <a:lnSpc>
                <a:spcPts val="2924"/>
              </a:lnSpc>
            </a:pPr>
            <a:endParaRPr lang="en-US" sz="2088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18587" y="7070536"/>
            <a:ext cx="1916514" cy="108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088">
                <a:solidFill>
                  <a:srgbClr val="FFFFFF"/>
                </a:solidFill>
                <a:latin typeface="Open Sans"/>
              </a:rPr>
              <a:t>Visualización y Análisis</a:t>
            </a:r>
          </a:p>
          <a:p>
            <a:pPr algn="ctr">
              <a:lnSpc>
                <a:spcPts val="2924"/>
              </a:lnSpc>
            </a:pPr>
            <a:endParaRPr lang="en-US" sz="2088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283874" y="1898532"/>
            <a:ext cx="8740175" cy="193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>
                <a:solidFill>
                  <a:srgbClr val="FFFFFF"/>
                </a:solidFill>
                <a:latin typeface="Open Sans"/>
              </a:rPr>
              <a:t>En este proyecto, se analizan los datos de vibración de rodamientos bajo condiciones de falla y condiciones normales. Se calculan diversas características estadísticas para cada intervalo de datos y se visualizan mediante gráficos para identificar patrones y diferencias entre las condiciones de falla y normal.</a:t>
            </a:r>
          </a:p>
        </p:txBody>
      </p:sp>
      <p:sp>
        <p:nvSpPr>
          <p:cNvPr id="27" name="Freeform 27"/>
          <p:cNvSpPr/>
          <p:nvPr/>
        </p:nvSpPr>
        <p:spPr>
          <a:xfrm>
            <a:off x="3981338" y="4943418"/>
            <a:ext cx="1344249" cy="1344249"/>
          </a:xfrm>
          <a:custGeom>
            <a:avLst/>
            <a:gdLst/>
            <a:ahLst/>
            <a:cxnLst/>
            <a:rect l="l" t="t" r="r" b="b"/>
            <a:pathLst>
              <a:path w="1344249" h="1344249">
                <a:moveTo>
                  <a:pt x="0" y="0"/>
                </a:moveTo>
                <a:lnTo>
                  <a:pt x="1344249" y="0"/>
                </a:lnTo>
                <a:lnTo>
                  <a:pt x="1344249" y="1344249"/>
                </a:lnTo>
                <a:lnTo>
                  <a:pt x="0" y="13442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7818" y="9716836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17113" y="-232274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3932654" y="542925"/>
            <a:ext cx="10422691" cy="143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42"/>
              </a:lnSpc>
              <a:spcBef>
                <a:spcPct val="0"/>
              </a:spcBef>
            </a:pPr>
            <a:r>
              <a:rPr lang="en-US" sz="5958">
                <a:solidFill>
                  <a:srgbClr val="FFFFFF"/>
                </a:solidFill>
                <a:latin typeface="Pattanakarn Expanded Semi-Bold"/>
              </a:rPr>
              <a:t>Visualización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32654" y="2556845"/>
            <a:ext cx="8601045" cy="807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Se grafican los datos de vibración para todas las condiciones analizadas.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27422" y="4965537"/>
            <a:ext cx="10761866" cy="162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8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B700, I700, IB700, IO700 y N700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Donde la primera letra hace referencia al tipo de falla, el primer número al tipo de ruleman, y los últimos dos dígitos a la carga.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92371" y="3831041"/>
            <a:ext cx="10031968" cy="56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8"/>
              </a:lnSpc>
              <a:spcBef>
                <a:spcPct val="0"/>
              </a:spcBef>
            </a:pPr>
            <a:r>
              <a:rPr lang="en-US" sz="3334" spc="140">
                <a:solidFill>
                  <a:srgbClr val="01E8B9"/>
                </a:solidFill>
                <a:latin typeface="Montserrat Bold"/>
              </a:rPr>
              <a:t>Se utilizan cinto tipos de falla del dataset: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96625" y="-1067519"/>
            <a:ext cx="2354780" cy="2354780"/>
          </a:xfrm>
          <a:custGeom>
            <a:avLst/>
            <a:gdLst/>
            <a:ahLst/>
            <a:cxnLst/>
            <a:rect l="l" t="t" r="r" b="b"/>
            <a:pathLst>
              <a:path w="2354780" h="2354780">
                <a:moveTo>
                  <a:pt x="0" y="0"/>
                </a:moveTo>
                <a:lnTo>
                  <a:pt x="2354779" y="0"/>
                </a:lnTo>
                <a:lnTo>
                  <a:pt x="2354779" y="2354780"/>
                </a:lnTo>
                <a:lnTo>
                  <a:pt x="0" y="2354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599451" y="8489958"/>
            <a:ext cx="2949126" cy="2949126"/>
          </a:xfrm>
          <a:custGeom>
            <a:avLst/>
            <a:gdLst/>
            <a:ahLst/>
            <a:cxnLst/>
            <a:rect l="l" t="t" r="r" b="b"/>
            <a:pathLst>
              <a:path w="2949126" h="2949126">
                <a:moveTo>
                  <a:pt x="0" y="0"/>
                </a:moveTo>
                <a:lnTo>
                  <a:pt x="2949127" y="0"/>
                </a:lnTo>
                <a:lnTo>
                  <a:pt x="2949127" y="2949126"/>
                </a:lnTo>
                <a:lnTo>
                  <a:pt x="0" y="2949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230953" y="8230128"/>
            <a:ext cx="3208957" cy="3208957"/>
          </a:xfrm>
          <a:custGeom>
            <a:avLst/>
            <a:gdLst/>
            <a:ahLst/>
            <a:cxnLst/>
            <a:rect l="l" t="t" r="r" b="b"/>
            <a:pathLst>
              <a:path w="3208957" h="3208957">
                <a:moveTo>
                  <a:pt x="0" y="0"/>
                </a:moveTo>
                <a:lnTo>
                  <a:pt x="3208957" y="0"/>
                </a:lnTo>
                <a:lnTo>
                  <a:pt x="3208957" y="3208956"/>
                </a:lnTo>
                <a:lnTo>
                  <a:pt x="0" y="320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983281" y="1673200"/>
            <a:ext cx="12294536" cy="3470300"/>
          </a:xfrm>
          <a:custGeom>
            <a:avLst/>
            <a:gdLst/>
            <a:ahLst/>
            <a:cxnLst/>
            <a:rect l="l" t="t" r="r" b="b"/>
            <a:pathLst>
              <a:path w="12294536" h="3470300">
                <a:moveTo>
                  <a:pt x="0" y="0"/>
                </a:moveTo>
                <a:lnTo>
                  <a:pt x="12294536" y="0"/>
                </a:lnTo>
                <a:lnTo>
                  <a:pt x="12294536" y="3470300"/>
                </a:lnTo>
                <a:lnTo>
                  <a:pt x="0" y="3470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39" b="-113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47476" y="5534025"/>
            <a:ext cx="12330341" cy="3540706"/>
          </a:xfrm>
          <a:custGeom>
            <a:avLst/>
            <a:gdLst/>
            <a:ahLst/>
            <a:cxnLst/>
            <a:rect l="l" t="t" r="r" b="b"/>
            <a:pathLst>
              <a:path w="12330341" h="3540706">
                <a:moveTo>
                  <a:pt x="0" y="0"/>
                </a:moveTo>
                <a:lnTo>
                  <a:pt x="12330341" y="0"/>
                </a:lnTo>
                <a:lnTo>
                  <a:pt x="12330341" y="3540706"/>
                </a:lnTo>
                <a:lnTo>
                  <a:pt x="0" y="354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5" b="-14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32654" y="-152064"/>
            <a:ext cx="10422691" cy="143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42"/>
              </a:lnSpc>
              <a:spcBef>
                <a:spcPct val="0"/>
              </a:spcBef>
            </a:pPr>
            <a:r>
              <a:rPr lang="en-US" sz="5958">
                <a:solidFill>
                  <a:srgbClr val="FFFFFF"/>
                </a:solidFill>
                <a:latin typeface="Pattanakarn Expanded Semi-Bold"/>
              </a:rPr>
              <a:t>Visualización de Datos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45112" y="9423620"/>
            <a:ext cx="13997777" cy="41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1"/>
              </a:lnSpc>
              <a:spcBef>
                <a:spcPct val="0"/>
              </a:spcBef>
            </a:pPr>
            <a:r>
              <a:rPr lang="en-US" sz="2372" spc="99">
                <a:solidFill>
                  <a:srgbClr val="FFFFFF"/>
                </a:solidFill>
                <a:latin typeface="Montserrat Bold"/>
              </a:rPr>
              <a:t>Como ejemplo se muestran los datos de las condiciones de falla de bola y normal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96625" y="-1067519"/>
            <a:ext cx="2354780" cy="2354780"/>
          </a:xfrm>
          <a:custGeom>
            <a:avLst/>
            <a:gdLst/>
            <a:ahLst/>
            <a:cxnLst/>
            <a:rect l="l" t="t" r="r" b="b"/>
            <a:pathLst>
              <a:path w="2354780" h="2354780">
                <a:moveTo>
                  <a:pt x="0" y="0"/>
                </a:moveTo>
                <a:lnTo>
                  <a:pt x="2354779" y="0"/>
                </a:lnTo>
                <a:lnTo>
                  <a:pt x="2354779" y="2354780"/>
                </a:lnTo>
                <a:lnTo>
                  <a:pt x="0" y="2354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599451" y="8489958"/>
            <a:ext cx="2949126" cy="2949126"/>
          </a:xfrm>
          <a:custGeom>
            <a:avLst/>
            <a:gdLst/>
            <a:ahLst/>
            <a:cxnLst/>
            <a:rect l="l" t="t" r="r" b="b"/>
            <a:pathLst>
              <a:path w="2949126" h="2949126">
                <a:moveTo>
                  <a:pt x="0" y="0"/>
                </a:moveTo>
                <a:lnTo>
                  <a:pt x="2949127" y="0"/>
                </a:lnTo>
                <a:lnTo>
                  <a:pt x="2949127" y="2949126"/>
                </a:lnTo>
                <a:lnTo>
                  <a:pt x="0" y="2949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230953" y="8230128"/>
            <a:ext cx="3208957" cy="3208957"/>
          </a:xfrm>
          <a:custGeom>
            <a:avLst/>
            <a:gdLst/>
            <a:ahLst/>
            <a:cxnLst/>
            <a:rect l="l" t="t" r="r" b="b"/>
            <a:pathLst>
              <a:path w="3208957" h="3208957">
                <a:moveTo>
                  <a:pt x="0" y="0"/>
                </a:moveTo>
                <a:lnTo>
                  <a:pt x="3208957" y="0"/>
                </a:lnTo>
                <a:lnTo>
                  <a:pt x="3208957" y="3208956"/>
                </a:lnTo>
                <a:lnTo>
                  <a:pt x="0" y="320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983281" y="1287261"/>
            <a:ext cx="12325890" cy="3515487"/>
          </a:xfrm>
          <a:custGeom>
            <a:avLst/>
            <a:gdLst/>
            <a:ahLst/>
            <a:cxnLst/>
            <a:rect l="l" t="t" r="r" b="b"/>
            <a:pathLst>
              <a:path w="12325890" h="3515487">
                <a:moveTo>
                  <a:pt x="0" y="0"/>
                </a:moveTo>
                <a:lnTo>
                  <a:pt x="12325889" y="0"/>
                </a:lnTo>
                <a:lnTo>
                  <a:pt x="12325889" y="3515487"/>
                </a:lnTo>
                <a:lnTo>
                  <a:pt x="0" y="351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92" b="-89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83281" y="5096982"/>
            <a:ext cx="12330341" cy="3392976"/>
          </a:xfrm>
          <a:custGeom>
            <a:avLst/>
            <a:gdLst/>
            <a:ahLst/>
            <a:cxnLst/>
            <a:rect l="l" t="t" r="r" b="b"/>
            <a:pathLst>
              <a:path w="12330341" h="3392976">
                <a:moveTo>
                  <a:pt x="0" y="0"/>
                </a:moveTo>
                <a:lnTo>
                  <a:pt x="12330340" y="0"/>
                </a:lnTo>
                <a:lnTo>
                  <a:pt x="12330340" y="3392976"/>
                </a:lnTo>
                <a:lnTo>
                  <a:pt x="0" y="3392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28" b="-232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32654" y="-152064"/>
            <a:ext cx="10422691" cy="139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2"/>
              </a:lnSpc>
              <a:spcBef>
                <a:spcPct val="0"/>
              </a:spcBef>
            </a:pPr>
            <a:r>
              <a:rPr lang="en-US" sz="5958">
                <a:solidFill>
                  <a:srgbClr val="FFFFFF"/>
                </a:solidFill>
                <a:latin typeface="Pattanakarn Expanded"/>
              </a:rPr>
              <a:t>Reducción de picos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8830" y="8847314"/>
            <a:ext cx="12618206" cy="41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1"/>
              </a:lnSpc>
              <a:spcBef>
                <a:spcPct val="0"/>
              </a:spcBef>
            </a:pPr>
            <a:r>
              <a:rPr lang="en-US" sz="2372" spc="99">
                <a:solidFill>
                  <a:srgbClr val="FFFFFF"/>
                </a:solidFill>
                <a:latin typeface="Montserrat Bold"/>
              </a:rPr>
              <a:t>Para esto se utilizó un filtro de desviación estándar.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7818" y="9716836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17113" y="-232274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3626901" y="417926"/>
            <a:ext cx="11531101" cy="143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42"/>
              </a:lnSpc>
              <a:spcBef>
                <a:spcPct val="0"/>
              </a:spcBef>
            </a:pPr>
            <a:r>
              <a:rPr lang="en-US" sz="5958">
                <a:solidFill>
                  <a:srgbClr val="FFFFFF"/>
                </a:solidFill>
                <a:latin typeface="Pattanakarn Expanded Semi-Bold"/>
              </a:rPr>
              <a:t>Cálculo de Características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1476" y="4739491"/>
            <a:ext cx="8601045" cy="4573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8"/>
              </a:lnSpc>
              <a:spcBef>
                <a:spcPct val="0"/>
              </a:spcBef>
            </a:pPr>
            <a:r>
              <a:rPr lang="en-US" sz="2834" spc="119">
                <a:solidFill>
                  <a:srgbClr val="01E8B9"/>
                </a:solidFill>
                <a:latin typeface="Montserrat Bold"/>
              </a:rPr>
              <a:t>Se calculan las siguientes características:</a:t>
            </a:r>
          </a:p>
          <a:p>
            <a:pPr marL="504087" lvl="1" indent="-252044" algn="l">
              <a:lnSpc>
                <a:spcPts val="3268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Valor máximo</a:t>
            </a:r>
          </a:p>
          <a:p>
            <a:pPr marL="504087" lvl="1" indent="-252044" algn="l">
              <a:lnSpc>
                <a:spcPts val="3268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Valor mínimo</a:t>
            </a:r>
          </a:p>
          <a:p>
            <a:pPr marL="504087" lvl="1" indent="-252044" algn="l">
              <a:lnSpc>
                <a:spcPts val="3268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Media</a:t>
            </a:r>
          </a:p>
          <a:p>
            <a:pPr marL="504087" lvl="1" indent="-252044" algn="l">
              <a:lnSpc>
                <a:spcPts val="3268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Desviación estándar</a:t>
            </a:r>
          </a:p>
          <a:p>
            <a:pPr marL="504087" lvl="1" indent="-252044" algn="l">
              <a:lnSpc>
                <a:spcPts val="3268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Valor cuadrático medio (RMS)</a:t>
            </a:r>
          </a:p>
          <a:p>
            <a:pPr marL="504087" lvl="1" indent="-252044" algn="l">
              <a:lnSpc>
                <a:spcPts val="3268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Asimetría (Skewness)</a:t>
            </a:r>
          </a:p>
          <a:p>
            <a:pPr marL="504087" lvl="1" indent="-252044" algn="l">
              <a:lnSpc>
                <a:spcPts val="3268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Curtosis</a:t>
            </a:r>
          </a:p>
          <a:p>
            <a:pPr marL="504087" lvl="1" indent="-252044" algn="l">
              <a:lnSpc>
                <a:spcPts val="3268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Factor de cresta (Crest factor)</a:t>
            </a:r>
          </a:p>
          <a:p>
            <a:pPr marL="504087" lvl="1" indent="-252044" algn="l">
              <a:lnSpc>
                <a:spcPts val="3268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98">
                <a:solidFill>
                  <a:srgbClr val="FFFFFF"/>
                </a:solidFill>
                <a:latin typeface="Montserrat Bold"/>
              </a:rPr>
              <a:t>Factor de forma (Form factor)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endParaRPr lang="en-US" sz="2334" spc="98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1476" y="3084086"/>
            <a:ext cx="8498269" cy="165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1"/>
              </a:lnSpc>
              <a:spcBef>
                <a:spcPct val="0"/>
              </a:spcBef>
            </a:pPr>
            <a:r>
              <a:rPr lang="en-US" sz="2372" spc="99">
                <a:solidFill>
                  <a:srgbClr val="FFFFFF"/>
                </a:solidFill>
                <a:latin typeface="Montserrat Bold"/>
              </a:rPr>
              <a:t>Como se tienen 51200 datos por segundo con un total 10 segundos, a fin de tener una cantidad representativa de datos, se segmentaron en intervalos de 0,01 segundos.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7818" y="9716836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17113" y="-232274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232629" y="1798133"/>
            <a:ext cx="8287540" cy="7602058"/>
          </a:xfrm>
          <a:custGeom>
            <a:avLst/>
            <a:gdLst/>
            <a:ahLst/>
            <a:cxnLst/>
            <a:rect l="l" t="t" r="r" b="b"/>
            <a:pathLst>
              <a:path w="8287540" h="7602058">
                <a:moveTo>
                  <a:pt x="0" y="0"/>
                </a:moveTo>
                <a:lnTo>
                  <a:pt x="8287539" y="0"/>
                </a:lnTo>
                <a:lnTo>
                  <a:pt x="8287539" y="7602058"/>
                </a:lnTo>
                <a:lnTo>
                  <a:pt x="0" y="7602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2113" y="165055"/>
            <a:ext cx="11531101" cy="249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2"/>
              </a:lnSpc>
            </a:pPr>
            <a:r>
              <a:rPr lang="en-US" sz="5958">
                <a:solidFill>
                  <a:srgbClr val="FFFFFF"/>
                </a:solidFill>
                <a:latin typeface="Pattanakarn Expanded Semi-Bold"/>
              </a:rPr>
              <a:t>Visualización y Análisis</a:t>
            </a:r>
          </a:p>
          <a:p>
            <a:pPr marL="0" lvl="0" indent="0" algn="l">
              <a:lnSpc>
                <a:spcPts val="8342"/>
              </a:lnSpc>
              <a:spcBef>
                <a:spcPct val="0"/>
              </a:spcBef>
            </a:pPr>
            <a:endParaRPr lang="en-US" sz="5958">
              <a:solidFill>
                <a:srgbClr val="FFFFFF"/>
              </a:solidFill>
              <a:latin typeface="Pattanakarn Expanded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433</Words>
  <Application>Microsoft Office PowerPoint</Application>
  <PresentationFormat>Personalizado</PresentationFormat>
  <Paragraphs>83</Paragraphs>
  <Slides>12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Pattanakarn Expanded Bold</vt:lpstr>
      <vt:lpstr>Montserrat Bold</vt:lpstr>
      <vt:lpstr>Open Sans Bold</vt:lpstr>
      <vt:lpstr>Open Sans</vt:lpstr>
      <vt:lpstr>Pattanakarn Expanded</vt:lpstr>
      <vt:lpstr>Calibri</vt:lpstr>
      <vt:lpstr>Pattanakarn Expanded Semi-Bold</vt:lpstr>
      <vt:lpstr>Montserrat</vt:lpstr>
      <vt:lpstr>Arial</vt:lpstr>
      <vt:lpstr>Montserrat Semi-Bold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de inteligencia artificial profesional tecnológico azul oscuro y aguamarina</dc:title>
  <cp:lastModifiedBy>Adolfo Benitez</cp:lastModifiedBy>
  <cp:revision>2</cp:revision>
  <dcterms:created xsi:type="dcterms:W3CDTF">2006-08-16T00:00:00Z</dcterms:created>
  <dcterms:modified xsi:type="dcterms:W3CDTF">2024-06-09T02:34:59Z</dcterms:modified>
  <dc:identifier>DAGGpygVZPU</dc:identifier>
</cp:coreProperties>
</file>